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11155680" cy="0"/>
          </a:xfrm>
          <a:prstGeom prst="line">
            <a:avLst/>
          </a:prstGeom>
          <a:noFill/>
          <a:ln w="17780">
            <a:solidFill>
              <a:srgbClr val="1720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40" kern="0" dirty="0">
                <a:solidFill>
                  <a:srgbClr val="1720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510528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06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02920" y="6382512"/>
            <a:ext cx="1115568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12344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163F59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BOARD UPDATE · JULY 2026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691640"/>
            <a:ext cx="97840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4400" b="1" dirty="0">
                <a:solidFill>
                  <a:srgbClr val="1720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 stronger quarter, with one clear constraint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960120" y="3337560"/>
            <a:ext cx="8778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dirty="0">
                <a:solidFill>
                  <a:srgbClr val="5E6B7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Growth is durable. Implementation capacity is now the decision.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9966960" y="1325880"/>
            <a:ext cx="1188720" cy="3474720"/>
          </a:xfrm>
          <a:prstGeom prst="rect">
            <a:avLst/>
          </a:prstGeom>
          <a:solidFill>
            <a:srgbClr val="163F59"/>
          </a:solidFill>
          <a:ln w="12700">
            <a:solidFill>
              <a:srgbClr val="163F59"/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11155680" cy="0"/>
          </a:xfrm>
          <a:prstGeom prst="line">
            <a:avLst/>
          </a:prstGeom>
          <a:noFill/>
          <a:ln w="17780">
            <a:solidFill>
              <a:srgbClr val="1720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40" kern="0" dirty="0">
                <a:solidFill>
                  <a:srgbClr val="1720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510528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06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02920" y="6382512"/>
            <a:ext cx="1115568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8686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0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Quarter at a glance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514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7DCE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691640"/>
            <a:ext cx="2514600" cy="73152"/>
          </a:xfrm>
          <a:prstGeom prst="rect">
            <a:avLst/>
          </a:prstGeom>
          <a:solidFill>
            <a:srgbClr val="163F59"/>
          </a:solidFill>
          <a:ln w="12700">
            <a:solidFill>
              <a:srgbClr val="163F5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75104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5E6B7B"/>
                </a:solidFill>
              </a:rPr>
              <a:t>ARR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14400" y="24231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7202B"/>
                </a:solidFill>
              </a:rPr>
              <a:t>$34.8m</a:t>
            </a:r>
            <a:endParaRPr lang="en-US" sz="2900" dirty="0"/>
          </a:p>
        </p:txBody>
      </p:sp>
      <p:sp>
        <p:nvSpPr>
          <p:cNvPr id="12" name="Text 10"/>
          <p:cNvSpPr/>
          <p:nvPr/>
        </p:nvSpPr>
        <p:spPr>
          <a:xfrm>
            <a:off x="914400" y="31089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E6B7B"/>
                </a:solidFill>
              </a:rPr>
              <a:t>+22% YoY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547872" y="1691640"/>
            <a:ext cx="2514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7DCE1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47872" y="1691640"/>
            <a:ext cx="2514600" cy="73152"/>
          </a:xfrm>
          <a:prstGeom prst="rect">
            <a:avLst/>
          </a:prstGeom>
          <a:solidFill>
            <a:srgbClr val="163F59"/>
          </a:solidFill>
          <a:ln w="12700">
            <a:solidFill>
              <a:srgbClr val="163F5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30752" y="1975104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5E6B7B"/>
                </a:solidFill>
              </a:rPr>
              <a:t>NRR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730752" y="24231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7202B"/>
                </a:solidFill>
              </a:rPr>
              <a:t>111%</a:t>
            </a:r>
            <a:endParaRPr lang="en-US" sz="2900" dirty="0"/>
          </a:p>
        </p:txBody>
      </p:sp>
      <p:sp>
        <p:nvSpPr>
          <p:cNvPr id="17" name="Text 15"/>
          <p:cNvSpPr/>
          <p:nvPr/>
        </p:nvSpPr>
        <p:spPr>
          <a:xfrm>
            <a:off x="3730752" y="31089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E6B7B"/>
                </a:solidFill>
              </a:rPr>
              <a:t>+3 pts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364224" y="1691640"/>
            <a:ext cx="2514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7DCE1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364224" y="1691640"/>
            <a:ext cx="2514600" cy="73152"/>
          </a:xfrm>
          <a:prstGeom prst="rect">
            <a:avLst/>
          </a:prstGeom>
          <a:solidFill>
            <a:srgbClr val="163F59"/>
          </a:solidFill>
          <a:ln w="12700">
            <a:solidFill>
              <a:srgbClr val="163F5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47104" y="1975104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5E6B7B"/>
                </a:solidFill>
              </a:rPr>
              <a:t>CASH RUNWAY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547104" y="24231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7202B"/>
                </a:solidFill>
              </a:rPr>
              <a:t>27 mo</a:t>
            </a:r>
            <a:endParaRPr lang="en-US" sz="2900" dirty="0"/>
          </a:p>
        </p:txBody>
      </p:sp>
      <p:sp>
        <p:nvSpPr>
          <p:cNvPr id="22" name="Text 20"/>
          <p:cNvSpPr/>
          <p:nvPr/>
        </p:nvSpPr>
        <p:spPr>
          <a:xfrm>
            <a:off x="6547104" y="31089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E6B7B"/>
                </a:solidFill>
              </a:rPr>
              <a:t>base plan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9180576" y="1691640"/>
            <a:ext cx="25146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7DCE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180576" y="1691640"/>
            <a:ext cx="2514600" cy="73152"/>
          </a:xfrm>
          <a:prstGeom prst="rect">
            <a:avLst/>
          </a:prstGeom>
          <a:solidFill>
            <a:srgbClr val="163F59"/>
          </a:solidFill>
          <a:ln w="12700">
            <a:solidFill>
              <a:srgbClr val="163F5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363456" y="1975104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5E6B7B"/>
                </a:solidFill>
              </a:rPr>
              <a:t>DECISION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363456" y="242316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900" b="1" dirty="0">
                <a:solidFill>
                  <a:srgbClr val="17202B"/>
                </a:solidFill>
              </a:rPr>
              <a:t>2 hires</a:t>
            </a:r>
            <a:endParaRPr lang="en-US" sz="2900" dirty="0"/>
          </a:p>
        </p:txBody>
      </p:sp>
      <p:sp>
        <p:nvSpPr>
          <p:cNvPr id="27" name="Text 25"/>
          <p:cNvSpPr/>
          <p:nvPr/>
        </p:nvSpPr>
        <p:spPr>
          <a:xfrm>
            <a:off x="9363456" y="31089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E6B7B"/>
                </a:solidFill>
              </a:rPr>
              <a:t>implementation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731520" y="4251960"/>
            <a:ext cx="10424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dirty="0">
                <a:solidFill>
                  <a:srgbClr val="1720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Enterprise expansion and improved retention kept the plan on track. The next quarter depends less on demand and more on how quickly new teams can be implemented without reducing quality.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11155680" cy="0"/>
          </a:xfrm>
          <a:prstGeom prst="line">
            <a:avLst/>
          </a:prstGeom>
          <a:noFill/>
          <a:ln w="17780">
            <a:solidFill>
              <a:srgbClr val="1720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40" kern="0" dirty="0">
                <a:solidFill>
                  <a:srgbClr val="1720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510528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06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02920" y="6382512"/>
            <a:ext cx="1115568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8686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0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changed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731520" y="16459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3F59"/>
                </a:solidFill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417320" y="16002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7202B"/>
                </a:solidFill>
              </a:rPr>
              <a:t>Growth quality improved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4800600" y="1600200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5E6B7B"/>
                </a:solidFill>
              </a:rPr>
              <a:t>Expansion is spread across sectors and no single account represents more than 8% of ARR.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731520" y="2423160"/>
            <a:ext cx="1019556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9718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3F59"/>
                </a:solidFill>
              </a:rPr>
              <a:t>02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417320" y="29260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7202B"/>
                </a:solidFill>
              </a:rPr>
              <a:t>Product adoption deepened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4800600" y="2926080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5E6B7B"/>
                </a:solidFill>
              </a:rPr>
              <a:t>Weekly use of governed workflows rose 29%, led by finance and support teams.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731520" y="3749040"/>
            <a:ext cx="1019556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429768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3F59"/>
                </a:solidFill>
              </a:rPr>
              <a:t>03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417320" y="425196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000" b="1" dirty="0">
                <a:solidFill>
                  <a:srgbClr val="17202B"/>
                </a:solidFill>
              </a:rPr>
              <a:t>The constraint is operational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800600" y="4251960"/>
            <a:ext cx="6126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5E6B7B"/>
                </a:solidFill>
              </a:rPr>
              <a:t>Median implementation time moved from 9 to 13 business days.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731520" y="5074920"/>
            <a:ext cx="1019556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11155680" cy="0"/>
          </a:xfrm>
          <a:prstGeom prst="line">
            <a:avLst/>
          </a:prstGeom>
          <a:noFill/>
          <a:ln w="17780">
            <a:solidFill>
              <a:srgbClr val="1720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40" kern="0" dirty="0">
                <a:solidFill>
                  <a:srgbClr val="1720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510528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06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02920" y="6382512"/>
            <a:ext cx="1115568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8686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0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Operating view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731520" y="1600200"/>
            <a:ext cx="2286000" cy="457200"/>
          </a:xfrm>
          <a:prstGeom prst="rect">
            <a:avLst/>
          </a:prstGeom>
          <a:solidFill>
            <a:srgbClr val="17202B"/>
          </a:solidFill>
          <a:ln/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BOARD TOPIC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017520" y="1600200"/>
            <a:ext cx="2468880" cy="457200"/>
          </a:xfrm>
          <a:prstGeom prst="rect">
            <a:avLst/>
          </a:prstGeom>
          <a:solidFill>
            <a:srgbClr val="17202B"/>
          </a:solidFill>
          <a:ln/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CURRENT SIGNAL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0" y="1600200"/>
            <a:ext cx="3749040" cy="457200"/>
          </a:xfrm>
          <a:prstGeom prst="rect">
            <a:avLst/>
          </a:prstGeom>
          <a:solidFill>
            <a:srgbClr val="17202B"/>
          </a:solidFill>
          <a:ln/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MANAGEMENT RESPONSE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235440" y="1600200"/>
            <a:ext cx="1645920" cy="457200"/>
          </a:xfrm>
          <a:prstGeom prst="rect">
            <a:avLst/>
          </a:prstGeom>
          <a:solidFill>
            <a:srgbClr val="17202B"/>
          </a:solidFill>
          <a:ln/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OWNER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31520" y="2057400"/>
            <a:ext cx="22860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Growth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017520" y="2057400"/>
            <a:ext cx="246888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On plan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0" y="2057400"/>
            <a:ext cx="37490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Keep spend disciplined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235440" y="2057400"/>
            <a:ext cx="16459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CRO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2743200"/>
            <a:ext cx="2286000" cy="685800"/>
          </a:xfrm>
          <a:prstGeom prst="rect">
            <a:avLst/>
          </a:prstGeom>
          <a:solidFill>
            <a:srgbClr val="F1F2E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Retention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017520" y="2743200"/>
            <a:ext cx="2468880" cy="685800"/>
          </a:xfrm>
          <a:prstGeom prst="rect">
            <a:avLst/>
          </a:prstGeom>
          <a:solidFill>
            <a:srgbClr val="F1F2E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Improving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486400" y="2743200"/>
            <a:ext cx="3749040" cy="685800"/>
          </a:xfrm>
          <a:prstGeom prst="rect">
            <a:avLst/>
          </a:prstGeom>
          <a:solidFill>
            <a:srgbClr val="F1F2E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Expand success playbook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235440" y="2743200"/>
            <a:ext cx="1645920" cy="685800"/>
          </a:xfrm>
          <a:prstGeom prst="rect">
            <a:avLst/>
          </a:prstGeom>
          <a:solidFill>
            <a:srgbClr val="F1F2E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CCO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31520" y="3429000"/>
            <a:ext cx="228600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Implementation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017520" y="3429000"/>
            <a:ext cx="246888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At risk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486400" y="3429000"/>
            <a:ext cx="37490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Add two specialists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235440" y="3429000"/>
            <a:ext cx="16459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COO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31520" y="4114800"/>
            <a:ext cx="2286000" cy="685800"/>
          </a:xfrm>
          <a:prstGeom prst="rect">
            <a:avLst/>
          </a:prstGeom>
          <a:solidFill>
            <a:srgbClr val="F1F2E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Cash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017520" y="4114800"/>
            <a:ext cx="2468880" cy="685800"/>
          </a:xfrm>
          <a:prstGeom prst="rect">
            <a:avLst/>
          </a:prstGeom>
          <a:solidFill>
            <a:srgbClr val="F1F2E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27 months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486400" y="4114800"/>
            <a:ext cx="3749040" cy="685800"/>
          </a:xfrm>
          <a:prstGeom prst="rect">
            <a:avLst/>
          </a:prstGeom>
          <a:solidFill>
            <a:srgbClr val="F1F2E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No plan change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235440" y="4114800"/>
            <a:ext cx="1645920" cy="685800"/>
          </a:xfrm>
          <a:prstGeom prst="rect">
            <a:avLst/>
          </a:prstGeom>
          <a:solidFill>
            <a:srgbClr val="F1F2EF"/>
          </a:solidFill>
          <a:ln w="6350">
            <a:solidFill>
              <a:srgbClr val="D7DCE1"/>
            </a:solidFill>
          </a:ln>
        </p:spPr>
        <p:txBody>
          <a:bodyPr wrap="square" lIns="1651" tIns="1651" rIns="1651" bIns="1651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7202B"/>
                </a:solidFill>
              </a:rPr>
              <a:t>CFO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11155680" cy="0"/>
          </a:xfrm>
          <a:prstGeom prst="line">
            <a:avLst/>
          </a:prstGeom>
          <a:noFill/>
          <a:ln w="17780">
            <a:solidFill>
              <a:srgbClr val="1720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40" kern="0" dirty="0">
                <a:solidFill>
                  <a:srgbClr val="1720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510528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06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02920" y="6382512"/>
            <a:ext cx="1115568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8686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0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Decision requested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" cy="3108960"/>
          </a:xfrm>
          <a:prstGeom prst="rect">
            <a:avLst/>
          </a:prstGeom>
          <a:solidFill>
            <a:srgbClr val="163F59"/>
          </a:solidFill>
          <a:ln w="12700">
            <a:solidFill>
              <a:srgbClr val="163F5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34440" y="1828800"/>
            <a:ext cx="96926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100" b="1" dirty="0">
                <a:solidFill>
                  <a:srgbClr val="1720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Approve two implementation hires while keeping the overall operating plan unchanged.</a:t>
            </a:r>
            <a:endParaRPr lang="en-US" sz="3100" dirty="0"/>
          </a:p>
        </p:txBody>
      </p:sp>
      <p:sp>
        <p:nvSpPr>
          <p:cNvPr id="10" name="Text 8"/>
          <p:cNvSpPr/>
          <p:nvPr/>
        </p:nvSpPr>
        <p:spPr>
          <a:xfrm>
            <a:off x="1234440" y="4343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30" kern="0" dirty="0">
                <a:solidFill>
                  <a:srgbClr val="163F59"/>
                </a:solidFill>
              </a:rPr>
              <a:t>Management recommendation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502920"/>
            <a:ext cx="11155680" cy="0"/>
          </a:xfrm>
          <a:prstGeom prst="line">
            <a:avLst/>
          </a:prstGeom>
          <a:noFill/>
          <a:ln w="17780">
            <a:solidFill>
              <a:srgbClr val="1720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28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40" kern="0" dirty="0">
                <a:solidFill>
                  <a:srgbClr val="1720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651052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Northstar Labs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789920" y="6510528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F6C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06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502920" y="6382512"/>
            <a:ext cx="11155680" cy="0"/>
          </a:xfrm>
          <a:prstGeom prst="line">
            <a:avLst/>
          </a:prstGeom>
          <a:noFill/>
          <a:ln w="12700">
            <a:solidFill>
              <a:srgbClr val="D7DCE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8686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0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Appendix &amp; evidence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731520" y="1737360"/>
            <a:ext cx="9875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E6B7B"/>
                </a:solidFill>
              </a:rPr>
              <a:t>Illustrative sample · fictional company and data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1520" y="2788920"/>
            <a:ext cx="9875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dirty="0">
                <a:solidFill>
                  <a:srgbClr val="17202B"/>
                </a:solidFill>
              </a:rPr>
              <a:t>Source notes, calculation definitions, review flags, and alternative scenarios belong here in a production deck.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Northstar 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stronger quarter, with one clear constraint</dc:title>
  <dc:subject>Growth is durable. Implementation capacity is now the decision.</dc:subject>
  <dc:creator>Vecbase Studio</dc:creator>
  <cp:lastModifiedBy>Vecbase Studio</cp:lastModifiedBy>
  <cp:revision>1</cp:revision>
  <dcterms:created xsi:type="dcterms:W3CDTF">2026-07-21T12:55:57Z</dcterms:created>
  <dcterms:modified xsi:type="dcterms:W3CDTF">2026-07-21T12:55:57Z</dcterms:modified>
</cp:coreProperties>
</file>